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notesMasterIdLst>
    <p:notesMasterId r:id="rId6"/>
  </p:notesMasterIdLst>
  <p:sldIdLst>
    <p:sldId id="289" r:id="rId2"/>
    <p:sldId id="290" r:id="rId3"/>
    <p:sldId id="287" r:id="rId4"/>
    <p:sldId id="291" r:id="rId5"/>
  </p:sldIdLst>
  <p:sldSz cx="6858000" cy="9144000" type="screen4x3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굴림" panose="020B0600000101010101" pitchFamily="34" charset="-127"/>
        <a:ea typeface="굴림" panose="020B0600000101010101" pitchFamily="34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618">
          <p15:clr>
            <a:srgbClr val="A4A3A4"/>
          </p15:clr>
        </p15:guide>
        <p15:guide id="3" pos="193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511" autoAdjust="0"/>
    <p:restoredTop sz="94797" autoAdjust="0"/>
  </p:normalViewPr>
  <p:slideViewPr>
    <p:cSldViewPr showGuides="1">
      <p:cViewPr varScale="1">
        <p:scale>
          <a:sx n="120" d="100"/>
          <a:sy n="120" d="100"/>
        </p:scale>
        <p:origin x="704" y="176"/>
      </p:cViewPr>
      <p:guideLst>
        <p:guide orient="horz" pos="2880"/>
        <p:guide pos="618"/>
        <p:guide pos="19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0D0A6010-837E-587F-FB09-9AFAE3C536C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2178" tIns="46089" rIns="92178" bIns="46089" rtlCol="0"/>
          <a:lstStyle>
            <a:lvl1pPr algn="l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0F96387-6B8B-7A34-4753-5D0B8F28198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5300"/>
          </a:xfrm>
          <a:prstGeom prst="rect">
            <a:avLst/>
          </a:prstGeom>
        </p:spPr>
        <p:txBody>
          <a:bodyPr vert="horz" lIns="92178" tIns="46089" rIns="92178" bIns="46089" rtlCol="0"/>
          <a:lstStyle>
            <a:lvl1pPr algn="r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C9F0AD0-7B25-2342-ACEF-045E552D0676}" type="datetimeFigureOut">
              <a:rPr lang="ko-KR" altLang="en-US"/>
              <a:pPr>
                <a:defRPr/>
              </a:pPr>
              <a:t>2024. 8. 22.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DDC680D7-0F2C-0105-9FF6-0937AE4C386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78" tIns="46089" rIns="92178" bIns="46089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9EF2988A-F407-B652-B37F-9E80E025DC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2178" tIns="46089" rIns="92178" bIns="46089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041F2C5-041D-89DA-8843-FCC25EF082F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4813" cy="495300"/>
          </a:xfrm>
          <a:prstGeom prst="rect">
            <a:avLst/>
          </a:prstGeom>
        </p:spPr>
        <p:txBody>
          <a:bodyPr vert="horz" lIns="92178" tIns="46089" rIns="92178" bIns="46089" rtlCol="0" anchor="b"/>
          <a:lstStyle>
            <a:lvl1pPr algn="l" eaLnBrk="1" latinLnBrk="1" hangingPunct="1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64F09A7-C675-2369-38E3-A0F8DBFA06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1275" y="9429750"/>
            <a:ext cx="2944813" cy="495300"/>
          </a:xfrm>
          <a:prstGeom prst="rect">
            <a:avLst/>
          </a:prstGeom>
        </p:spPr>
        <p:txBody>
          <a:bodyPr vert="horz" wrap="square" lIns="92178" tIns="46089" rIns="92178" bIns="46089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/>
            </a:lvl1pPr>
          </a:lstStyle>
          <a:p>
            <a:pPr>
              <a:defRPr/>
            </a:pPr>
            <a:fld id="{9503062E-F996-5044-A1D4-404FABE3A2B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슬라이드 이미지 개체 틀 1">
            <a:extLst>
              <a:ext uri="{FF2B5EF4-FFF2-40B4-BE49-F238E27FC236}">
                <a16:creationId xmlns:a16="http://schemas.microsoft.com/office/drawing/2014/main" id="{0E3AE0D5-32AA-BFE5-8BC5-138ED0F2D6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4" name="슬라이드 노트 개체 틀 2">
            <a:extLst>
              <a:ext uri="{FF2B5EF4-FFF2-40B4-BE49-F238E27FC236}">
                <a16:creationId xmlns:a16="http://schemas.microsoft.com/office/drawing/2014/main" id="{C7090082-6648-1C77-8883-9A0AA7A491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kumimoji="1" lang="ko-Kore-KR" altLang="en-US">
              <a:ea typeface="맑은 고딕" panose="020B0503020000020004" pitchFamily="34" charset="-127"/>
            </a:endParaRPr>
          </a:p>
        </p:txBody>
      </p:sp>
      <p:sp>
        <p:nvSpPr>
          <p:cNvPr id="84995" name="슬라이드 번호 개체 틀 3">
            <a:extLst>
              <a:ext uri="{FF2B5EF4-FFF2-40B4-BE49-F238E27FC236}">
                <a16:creationId xmlns:a16="http://schemas.microsoft.com/office/drawing/2014/main" id="{6E271DC0-F9FA-782D-7EF9-5C050069A20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fld id="{8BB83438-F842-1041-9638-22891B655AF5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슬라이드 이미지 개체 틀 1">
            <a:extLst>
              <a:ext uri="{FF2B5EF4-FFF2-40B4-BE49-F238E27FC236}">
                <a16:creationId xmlns:a16="http://schemas.microsoft.com/office/drawing/2014/main" id="{EFC04E9C-57E3-FBD6-8A33-1D268C80DE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2" name="슬라이드 노트 개체 틀 2">
            <a:extLst>
              <a:ext uri="{FF2B5EF4-FFF2-40B4-BE49-F238E27FC236}">
                <a16:creationId xmlns:a16="http://schemas.microsoft.com/office/drawing/2014/main" id="{3781CA64-1E60-5252-82EE-438252E793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kumimoji="1" lang="ko-Kore-KR" altLang="en-US">
              <a:ea typeface="맑은 고딕" panose="020B0503020000020004" pitchFamily="34" charset="-127"/>
            </a:endParaRPr>
          </a:p>
        </p:txBody>
      </p:sp>
      <p:sp>
        <p:nvSpPr>
          <p:cNvPr id="87043" name="슬라이드 번호 개체 틀 3">
            <a:extLst>
              <a:ext uri="{FF2B5EF4-FFF2-40B4-BE49-F238E27FC236}">
                <a16:creationId xmlns:a16="http://schemas.microsoft.com/office/drawing/2014/main" id="{C42DE396-8CCF-72F8-4FA1-E0612B4293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fld id="{909C7329-6CD8-AC45-82C8-7FB1C896210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슬라이드 이미지 개체 틀 1">
            <a:extLst>
              <a:ext uri="{FF2B5EF4-FFF2-40B4-BE49-F238E27FC236}">
                <a16:creationId xmlns:a16="http://schemas.microsoft.com/office/drawing/2014/main" id="{25BF5578-89AC-7AAB-5B5F-1E1E989E74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0" name="슬라이드 노트 개체 틀 2">
            <a:extLst>
              <a:ext uri="{FF2B5EF4-FFF2-40B4-BE49-F238E27FC236}">
                <a16:creationId xmlns:a16="http://schemas.microsoft.com/office/drawing/2014/main" id="{6B971390-55F4-968B-444B-F96821AF22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kumimoji="1" lang="ko-Kore-KR" altLang="en-US">
              <a:ea typeface="맑은 고딕" panose="020B0503020000020004" pitchFamily="34" charset="-127"/>
            </a:endParaRPr>
          </a:p>
        </p:txBody>
      </p:sp>
      <p:sp>
        <p:nvSpPr>
          <p:cNvPr id="89091" name="슬라이드 번호 개체 틀 3">
            <a:extLst>
              <a:ext uri="{FF2B5EF4-FFF2-40B4-BE49-F238E27FC236}">
                <a16:creationId xmlns:a16="http://schemas.microsoft.com/office/drawing/2014/main" id="{A72A7DF7-1764-7F75-C61D-96DB308388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fld id="{F971221E-5B8D-7A4A-9382-FD978DCD7D4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슬라이드 이미지 개체 틀 1">
            <a:extLst>
              <a:ext uri="{FF2B5EF4-FFF2-40B4-BE49-F238E27FC236}">
                <a16:creationId xmlns:a16="http://schemas.microsoft.com/office/drawing/2014/main" id="{AA6D29E8-D381-50D4-AEB7-C198EFA8F3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8" name="슬라이드 노트 개체 틀 2">
            <a:extLst>
              <a:ext uri="{FF2B5EF4-FFF2-40B4-BE49-F238E27FC236}">
                <a16:creationId xmlns:a16="http://schemas.microsoft.com/office/drawing/2014/main" id="{A99A4543-95C1-A0A3-681F-5FDC77F47C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kumimoji="1" lang="ko-Kore-KR" altLang="en-US">
              <a:ea typeface="맑은 고딕" panose="020B0503020000020004" pitchFamily="34" charset="-127"/>
            </a:endParaRPr>
          </a:p>
        </p:txBody>
      </p:sp>
      <p:sp>
        <p:nvSpPr>
          <p:cNvPr id="91139" name="슬라이드 번호 개체 틀 3">
            <a:extLst>
              <a:ext uri="{FF2B5EF4-FFF2-40B4-BE49-F238E27FC236}">
                <a16:creationId xmlns:a16="http://schemas.microsoft.com/office/drawing/2014/main" id="{D0ACCF9F-46C6-F8D0-E970-A5E1331507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fld id="{A0D5E89D-B636-E64B-8218-6909456C5FDA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6665E2C-85BE-8BC5-4773-28B2037172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E6799B6-68DF-DE2C-150A-07A9042AE11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8568B91-F8B0-F2C2-0703-9BBC06388A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C674B-3898-874F-BC54-EC8C25FE504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29178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C479CC9-193F-9399-8962-5D320D5436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0F15175-834C-C8EF-61CC-49A18EB99C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4CCFB9D-7068-FB8A-D0F1-C45453AC82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30A60-BDF4-8E42-9A0A-A1221928100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37818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28A630-E1C0-FED0-6008-17BA103B81A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691741-DED9-48B1-361F-F45BE77DFC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4FF0AB1-347B-736D-9654-8883C1336B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18476-0DB1-3D43-A822-C808F56F257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0543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4A0703-43D4-95A0-2383-18F96BFC4D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E697F7-F396-468F-3E94-F61671405C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D3B288-E360-0B12-8841-3550DB033C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E58D4-3633-EF48-B328-E6FF2ADA749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73895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02F9EF5-5237-F1AA-3D82-B6E1B7F268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1997E18-4C4E-1CFB-EFB9-5550D18B19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9BD70FD-1F2A-79DD-0A01-FD44F5D67F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76863-CA04-C543-B69A-B8229C09B4C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46139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EDF1B6D-6984-4235-1D89-6AB9D00BB9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55F375A-FDEE-62E5-47B0-34C2FA67BF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A5774C2-7FE8-FB4F-1297-94E6F8F096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3415D-57CD-6145-94C7-2539B760F0F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23751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28EC3A6-C65B-55EC-ADB2-6BE79FB262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7115ACCE-87E8-9F2F-0E20-E92CABF9E1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D3A9B7A-DB33-A843-46EC-7020285E4B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E2214-0AD2-CF4F-B400-BF5F6A65097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90771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2FFFD5-9F82-B71A-60A2-5523BE5C8D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A57211-09B8-5E35-9467-8640946CEF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491099-1697-0EA0-BC3D-FFA4D590C6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E27CE-5ADC-884F-858C-61C1FC729BE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32552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35BF83-0A4F-81CB-28C2-7E714CA6D5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B956CD-6072-5E4B-7765-829A600615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CF19B8-1EEA-96F7-19A1-24D9ED835F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3D8A6-7795-934F-8A7A-8F271008FEC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15033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835DFC4-DE0F-A6D1-CA13-0AA1665414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33930D9-5128-3DFD-606C-2B9D05798F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5EB9AB7-60F9-19D8-3A06-876CED4C56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24445-505B-D740-84AF-849D23872CC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30669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59CD11-EF9F-6260-591A-23E1129C31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3386EAE-3881-C75A-31B9-C6EDCF6E0B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368343E-060F-4F80-BE3D-52E5ACD5D6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A20C42-E8FB-D449-9BA6-826B9F57334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22621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4828780-B4ED-D6F5-A89A-4A4A5629EF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90351B8-9C72-4FBC-1619-5C475DEFBE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2777E82-EF5A-0693-D13C-62CA75FE0FC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7CE818E-4F9E-173B-7DD5-37048DB889D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C6D0693-F868-32FD-5115-F631A2299B6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400"/>
            </a:lvl1pPr>
          </a:lstStyle>
          <a:p>
            <a:pPr>
              <a:defRPr/>
            </a:pPr>
            <a:fld id="{FD1A94DC-88C9-924F-B649-9AEED71549F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57">
            <a:extLst>
              <a:ext uri="{FF2B5EF4-FFF2-40B4-BE49-F238E27FC236}">
                <a16:creationId xmlns:a16="http://schemas.microsoft.com/office/drawing/2014/main" id="{C9FBE2BC-7DE9-8AA6-106F-0C5F7F66A3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5875"/>
            <a:ext cx="2997200" cy="915987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l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kumimoji="0" lang="ko-KR" altLang="en-US" sz="1300" b="1" kern="0" dirty="0">
              <a:solidFill>
                <a:sysClr val="windowText" lastClr="000000"/>
              </a:solidFill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FE4368F-C854-8B12-F704-E8C62FAB8229}"/>
              </a:ext>
            </a:extLst>
          </p:cNvPr>
          <p:cNvSpPr/>
          <p:nvPr/>
        </p:nvSpPr>
        <p:spPr>
          <a:xfrm>
            <a:off x="333375" y="8802688"/>
            <a:ext cx="5688013" cy="2778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tabLst>
                <a:tab pos="85725" algn="l"/>
              </a:tabLst>
              <a:defRPr/>
            </a:pP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※ 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나눔고딕으로 작성됨</a:t>
            </a: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.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해당하지 않는 사항은 기술하지 않음</a:t>
            </a: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.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</a:t>
            </a: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1p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는 페이지 내에서 작성</a:t>
            </a:r>
            <a:endParaRPr lang="en-US" altLang="ko-KR" sz="1100" spc="-50" dirty="0"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  <p:graphicFrame>
        <p:nvGraphicFramePr>
          <p:cNvPr id="10" name="표 10">
            <a:extLst>
              <a:ext uri="{FF2B5EF4-FFF2-40B4-BE49-F238E27FC236}">
                <a16:creationId xmlns:a16="http://schemas.microsoft.com/office/drawing/2014/main" id="{F8F8DC8B-C4BB-3333-F96D-EDB216347EE4}"/>
              </a:ext>
            </a:extLst>
          </p:cNvPr>
          <p:cNvGraphicFramePr>
            <a:graphicFrameLocks noGrp="1"/>
          </p:cNvGraphicFramePr>
          <p:nvPr/>
        </p:nvGraphicFramePr>
        <p:xfrm>
          <a:off x="404813" y="323850"/>
          <a:ext cx="2376487" cy="2160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60588">
                <a:tc>
                  <a:txBody>
                    <a:bodyPr/>
                    <a:lstStyle/>
                    <a:p>
                      <a:endParaRPr lang="ko-Kore-KR" altLang="en-US" sz="1800" dirty="0"/>
                    </a:p>
                  </a:txBody>
                  <a:tcPr marL="91449" marR="9144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8" name="표 6">
            <a:extLst>
              <a:ext uri="{FF2B5EF4-FFF2-40B4-BE49-F238E27FC236}">
                <a16:creationId xmlns:a16="http://schemas.microsoft.com/office/drawing/2014/main" id="{D1E98AEC-7177-4817-A51F-3CC804BD9DFB}"/>
              </a:ext>
            </a:extLst>
          </p:cNvPr>
          <p:cNvGraphicFramePr>
            <a:graphicFrameLocks noGrp="1"/>
          </p:cNvGraphicFramePr>
          <p:nvPr/>
        </p:nvGraphicFramePr>
        <p:xfrm>
          <a:off x="404813" y="2627313"/>
          <a:ext cx="2376487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672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4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연락처</a:t>
                      </a:r>
                    </a:p>
                  </a:txBody>
                  <a:tcPr marL="91449" marR="914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83981" name="그룹 1027">
            <a:extLst>
              <a:ext uri="{FF2B5EF4-FFF2-40B4-BE49-F238E27FC236}">
                <a16:creationId xmlns:a16="http://schemas.microsoft.com/office/drawing/2014/main" id="{DF80BB43-AA5A-A9DA-C02A-CAB0300624EC}"/>
              </a:ext>
            </a:extLst>
          </p:cNvPr>
          <p:cNvGrpSpPr>
            <a:grpSpLocks/>
          </p:cNvGrpSpPr>
          <p:nvPr/>
        </p:nvGrpSpPr>
        <p:grpSpPr bwMode="auto">
          <a:xfrm>
            <a:off x="433388" y="3052763"/>
            <a:ext cx="2249487" cy="360362"/>
            <a:chOff x="914945" y="5220072"/>
            <a:chExt cx="2248491" cy="360040"/>
          </a:xfrm>
        </p:grpSpPr>
        <p:sp>
          <p:nvSpPr>
            <p:cNvPr id="1026" name="모서리가 둥근 직사각형 1025">
              <a:extLst>
                <a:ext uri="{FF2B5EF4-FFF2-40B4-BE49-F238E27FC236}">
                  <a16:creationId xmlns:a16="http://schemas.microsoft.com/office/drawing/2014/main" id="{1CF3FE18-96CC-B9F2-009D-0374B7D1DD16}"/>
                </a:ext>
              </a:extLst>
            </p:cNvPr>
            <p:cNvSpPr/>
            <p:nvPr/>
          </p:nvSpPr>
          <p:spPr>
            <a:xfrm>
              <a:off x="1094253" y="5220072"/>
              <a:ext cx="2069183" cy="36004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ore-KR" sz="1400" dirty="0">
                  <a:solidFill>
                    <a:schemeClr val="tx1"/>
                  </a:solidFill>
                  <a:latin typeface="NanumGothic" panose="020D0604000000000000" pitchFamily="34" charset="-127"/>
                  <a:ea typeface="NanumGothic" panose="020D0604000000000000" pitchFamily="34" charset="-127"/>
                </a:rPr>
                <a:t>0</a:t>
              </a:r>
              <a:r>
                <a:rPr lang="en-US" altLang="ko-KR" sz="1400" dirty="0">
                  <a:solidFill>
                    <a:schemeClr val="tx1"/>
                  </a:solidFill>
                  <a:latin typeface="NanumGothic" panose="020D0604000000000000" pitchFamily="34" charset="-127"/>
                  <a:ea typeface="NanumGothic" panose="020D0604000000000000" pitchFamily="34" charset="-127"/>
                </a:rPr>
                <a:t>00-0000-0000</a:t>
              </a:r>
              <a:endParaRPr lang="ko-Kore-KR" altLang="en-US" sz="1400" dirty="0">
                <a:solidFill>
                  <a:schemeClr val="tx1"/>
                </a:solidFill>
                <a:latin typeface="NanumGothic" panose="020D0604000000000000" pitchFamily="34" charset="-127"/>
                <a:ea typeface="NanumGothic" panose="020D0604000000000000" pitchFamily="34" charset="-127"/>
              </a:endParaRPr>
            </a:p>
          </p:txBody>
        </p:sp>
        <p:grpSp>
          <p:nvGrpSpPr>
            <p:cNvPr id="84064" name="그룹 1026">
              <a:extLst>
                <a:ext uri="{FF2B5EF4-FFF2-40B4-BE49-F238E27FC236}">
                  <a16:creationId xmlns:a16="http://schemas.microsoft.com/office/drawing/2014/main" id="{AE37D5D2-D475-E605-102A-80761BE1C4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14945" y="5220072"/>
              <a:ext cx="360040" cy="360040"/>
              <a:chOff x="706924" y="5220072"/>
              <a:chExt cx="360040" cy="360040"/>
            </a:xfrm>
          </p:grpSpPr>
          <p:sp>
            <p:nvSpPr>
              <p:cNvPr id="1025" name="타원 1024">
                <a:extLst>
                  <a:ext uri="{FF2B5EF4-FFF2-40B4-BE49-F238E27FC236}">
                    <a16:creationId xmlns:a16="http://schemas.microsoft.com/office/drawing/2014/main" id="{A6D029ED-7A80-59CD-73A9-2240BE10BE5E}"/>
                  </a:ext>
                </a:extLst>
              </p:cNvPr>
              <p:cNvSpPr/>
              <p:nvPr/>
            </p:nvSpPr>
            <p:spPr>
              <a:xfrm>
                <a:off x="706924" y="5220072"/>
                <a:ext cx="360203" cy="36004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ore-KR" altLang="en-US"/>
              </a:p>
            </p:txBody>
          </p:sp>
          <p:sp>
            <p:nvSpPr>
              <p:cNvPr id="84066" name="officeArt object" descr="Phone">
                <a:extLst>
                  <a:ext uri="{FF2B5EF4-FFF2-40B4-BE49-F238E27FC236}">
                    <a16:creationId xmlns:a16="http://schemas.microsoft.com/office/drawing/2014/main" id="{1A02577B-1FA9-D2D5-F2F5-459785FC0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866" y="5288014"/>
                <a:ext cx="224155" cy="224155"/>
              </a:xfrm>
              <a:custGeom>
                <a:avLst/>
                <a:gdLst>
                  <a:gd name="T0" fmla="*/ 1180640 w 21279"/>
                  <a:gd name="T1" fmla="*/ 1175503 h 21372"/>
                  <a:gd name="T2" fmla="*/ 1180640 w 21279"/>
                  <a:gd name="T3" fmla="*/ 1175503 h 21372"/>
                  <a:gd name="T4" fmla="*/ 1180640 w 21279"/>
                  <a:gd name="T5" fmla="*/ 1175503 h 21372"/>
                  <a:gd name="T6" fmla="*/ 1180640 w 21279"/>
                  <a:gd name="T7" fmla="*/ 1175503 h 21372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279" h="21372" extrusionOk="0">
                    <a:moveTo>
                      <a:pt x="4456" y="0"/>
                    </a:moveTo>
                    <a:cubicBezTo>
                      <a:pt x="4319" y="3"/>
                      <a:pt x="4182" y="47"/>
                      <a:pt x="4065" y="134"/>
                    </a:cubicBezTo>
                    <a:lnTo>
                      <a:pt x="2615" y="1212"/>
                    </a:lnTo>
                    <a:lnTo>
                      <a:pt x="6378" y="6378"/>
                    </a:lnTo>
                    <a:lnTo>
                      <a:pt x="7829" y="5299"/>
                    </a:lnTo>
                    <a:cubicBezTo>
                      <a:pt x="8140" y="5067"/>
                      <a:pt x="8206" y="4624"/>
                      <a:pt x="7975" y="4311"/>
                    </a:cubicBezTo>
                    <a:lnTo>
                      <a:pt x="5072" y="311"/>
                    </a:lnTo>
                    <a:cubicBezTo>
                      <a:pt x="4920" y="104"/>
                      <a:pt x="4686" y="-4"/>
                      <a:pt x="4456" y="0"/>
                    </a:cubicBezTo>
                    <a:close/>
                    <a:moveTo>
                      <a:pt x="2209" y="1514"/>
                    </a:moveTo>
                    <a:cubicBezTo>
                      <a:pt x="2209" y="1514"/>
                      <a:pt x="-223" y="3454"/>
                      <a:pt x="16" y="7120"/>
                    </a:cubicBezTo>
                    <a:cubicBezTo>
                      <a:pt x="16" y="7120"/>
                      <a:pt x="1473" y="11065"/>
                      <a:pt x="5867" y="15478"/>
                    </a:cubicBezTo>
                    <a:cubicBezTo>
                      <a:pt x="10261" y="19891"/>
                      <a:pt x="14189" y="21356"/>
                      <a:pt x="14189" y="21356"/>
                    </a:cubicBezTo>
                    <a:cubicBezTo>
                      <a:pt x="17838" y="21596"/>
                      <a:pt x="19772" y="19154"/>
                      <a:pt x="19772" y="19154"/>
                    </a:cubicBezTo>
                    <a:lnTo>
                      <a:pt x="14628" y="15374"/>
                    </a:lnTo>
                    <a:cubicBezTo>
                      <a:pt x="13735" y="16397"/>
                      <a:pt x="12393" y="16575"/>
                      <a:pt x="11402" y="15580"/>
                    </a:cubicBezTo>
                    <a:lnTo>
                      <a:pt x="5767" y="9920"/>
                    </a:lnTo>
                    <a:cubicBezTo>
                      <a:pt x="4776" y="8925"/>
                      <a:pt x="4954" y="7577"/>
                      <a:pt x="5972" y="6680"/>
                    </a:cubicBezTo>
                    <a:lnTo>
                      <a:pt x="2209" y="1514"/>
                    </a:lnTo>
                    <a:close/>
                    <a:moveTo>
                      <a:pt x="16463" y="13230"/>
                    </a:moveTo>
                    <a:cubicBezTo>
                      <a:pt x="16285" y="13257"/>
                      <a:pt x="16117" y="13351"/>
                      <a:pt x="16002" y="13508"/>
                    </a:cubicBezTo>
                    <a:lnTo>
                      <a:pt x="14929" y="14965"/>
                    </a:lnTo>
                    <a:lnTo>
                      <a:pt x="20071" y="18746"/>
                    </a:lnTo>
                    <a:lnTo>
                      <a:pt x="21146" y="17289"/>
                    </a:lnTo>
                    <a:cubicBezTo>
                      <a:pt x="21377" y="16976"/>
                      <a:pt x="21297" y="16523"/>
                      <a:pt x="20968" y="16278"/>
                    </a:cubicBezTo>
                    <a:lnTo>
                      <a:pt x="16985" y="13361"/>
                    </a:lnTo>
                    <a:cubicBezTo>
                      <a:pt x="16829" y="13245"/>
                      <a:pt x="16641" y="13204"/>
                      <a:pt x="16463" y="1323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ko-Kore-KR" altLang="en-US"/>
              </a:p>
            </p:txBody>
          </p:sp>
        </p:grpSp>
      </p:grpSp>
      <p:graphicFrame>
        <p:nvGraphicFramePr>
          <p:cNvPr id="1029" name="표 6">
            <a:extLst>
              <a:ext uri="{FF2B5EF4-FFF2-40B4-BE49-F238E27FC236}">
                <a16:creationId xmlns:a16="http://schemas.microsoft.com/office/drawing/2014/main" id="{8B4131F3-71C2-AF90-5B02-CD380AAF6200}"/>
              </a:ext>
            </a:extLst>
          </p:cNvPr>
          <p:cNvGraphicFramePr>
            <a:graphicFrameLocks noGrp="1"/>
          </p:cNvGraphicFramePr>
          <p:nvPr/>
        </p:nvGraphicFramePr>
        <p:xfrm>
          <a:off x="3184525" y="323850"/>
          <a:ext cx="3484563" cy="647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4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8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이름</a:t>
                      </a:r>
                      <a:endParaRPr lang="en-US" altLang="ko-Kore-KR" sz="18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ctr"/>
                      <a:r>
                        <a:rPr lang="en-US" altLang="ko-Kore-KR" sz="14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- Professional title -</a:t>
                      </a:r>
                      <a:endParaRPr lang="ko-Kore-KR" altLang="en-US" sz="14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694" marB="4569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30" name="표 6">
            <a:extLst>
              <a:ext uri="{FF2B5EF4-FFF2-40B4-BE49-F238E27FC236}">
                <a16:creationId xmlns:a16="http://schemas.microsoft.com/office/drawing/2014/main" id="{CFC09A37-8780-E982-2B15-D81B55EE4A63}"/>
              </a:ext>
            </a:extLst>
          </p:cNvPr>
          <p:cNvGraphicFramePr>
            <a:graphicFrameLocks noGrp="1"/>
          </p:cNvGraphicFramePr>
          <p:nvPr/>
        </p:nvGraphicFramePr>
        <p:xfrm>
          <a:off x="3184525" y="1230313"/>
          <a:ext cx="3484562" cy="1254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34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8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8042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이름</a:t>
                      </a:r>
                    </a:p>
                  </a:txBody>
                  <a:tcPr marL="91447" marR="91447" marT="45741" marB="45741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[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영문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]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                  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[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한문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]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36003" marR="36003" marT="45741" marB="4574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ore-KR" altLang="en-US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ko-Kore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8042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생년월일</a:t>
                      </a:r>
                    </a:p>
                  </a:txBody>
                  <a:tcPr marL="91447" marR="91447" marT="45741" marB="45741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월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일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남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여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741" marB="4574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ore-KR" altLang="en-US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ko-Kore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804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보훈여부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741" marB="45741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741" marB="4574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장애여부</a:t>
                      </a:r>
                    </a:p>
                  </a:txBody>
                  <a:tcPr marL="91447" marR="91447" marT="45741" marB="4574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741" marB="4574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84002" name="그룹 1030">
            <a:extLst>
              <a:ext uri="{FF2B5EF4-FFF2-40B4-BE49-F238E27FC236}">
                <a16:creationId xmlns:a16="http://schemas.microsoft.com/office/drawing/2014/main" id="{8E421686-587D-B5AE-FEEB-BD3F398E9D85}"/>
              </a:ext>
            </a:extLst>
          </p:cNvPr>
          <p:cNvGrpSpPr>
            <a:grpSpLocks/>
          </p:cNvGrpSpPr>
          <p:nvPr/>
        </p:nvGrpSpPr>
        <p:grpSpPr bwMode="auto">
          <a:xfrm>
            <a:off x="433388" y="3484563"/>
            <a:ext cx="2249487" cy="360362"/>
            <a:chOff x="914945" y="5220072"/>
            <a:chExt cx="2248491" cy="360040"/>
          </a:xfrm>
        </p:grpSpPr>
        <p:sp>
          <p:nvSpPr>
            <p:cNvPr id="1032" name="모서리가 둥근 직사각형 1031">
              <a:extLst>
                <a:ext uri="{FF2B5EF4-FFF2-40B4-BE49-F238E27FC236}">
                  <a16:creationId xmlns:a16="http://schemas.microsoft.com/office/drawing/2014/main" id="{11671B3B-F85E-1B1E-869B-EF7F3EEDE369}"/>
                </a:ext>
              </a:extLst>
            </p:cNvPr>
            <p:cNvSpPr/>
            <p:nvPr/>
          </p:nvSpPr>
          <p:spPr>
            <a:xfrm>
              <a:off x="1094253" y="5220072"/>
              <a:ext cx="2069183" cy="36004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ore-KR" altLang="en-US" sz="1400" dirty="0">
                  <a:solidFill>
                    <a:schemeClr val="tx1"/>
                  </a:solidFill>
                  <a:latin typeface="NanumGothic" panose="020D0604000000000000" pitchFamily="34" charset="-127"/>
                  <a:ea typeface="NanumGothic" panose="020D0604000000000000" pitchFamily="34" charset="-127"/>
                </a:rPr>
                <a:t>주소</a:t>
              </a:r>
            </a:p>
          </p:txBody>
        </p:sp>
        <p:sp>
          <p:nvSpPr>
            <p:cNvPr id="1034" name="타원 1033">
              <a:extLst>
                <a:ext uri="{FF2B5EF4-FFF2-40B4-BE49-F238E27FC236}">
                  <a16:creationId xmlns:a16="http://schemas.microsoft.com/office/drawing/2014/main" id="{3560911E-4951-3C3E-0A3D-61BF543A926B}"/>
                </a:ext>
              </a:extLst>
            </p:cNvPr>
            <p:cNvSpPr/>
            <p:nvPr/>
          </p:nvSpPr>
          <p:spPr>
            <a:xfrm>
              <a:off x="914945" y="5220072"/>
              <a:ext cx="360202" cy="3600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ore-KR" altLang="en-US"/>
            </a:p>
          </p:txBody>
        </p:sp>
      </p:grpSp>
      <p:sp>
        <p:nvSpPr>
          <p:cNvPr id="84003" name="officeArt object" descr="Home">
            <a:extLst>
              <a:ext uri="{FF2B5EF4-FFF2-40B4-BE49-F238E27FC236}">
                <a16:creationId xmlns:a16="http://schemas.microsoft.com/office/drawing/2014/main" id="{035536DC-DBC9-DD46-56C7-CD2999672F2D}"/>
              </a:ext>
            </a:extLst>
          </p:cNvPr>
          <p:cNvSpPr>
            <a:spLocks/>
          </p:cNvSpPr>
          <p:nvPr/>
        </p:nvSpPr>
        <p:spPr bwMode="auto">
          <a:xfrm>
            <a:off x="501650" y="3563938"/>
            <a:ext cx="223838" cy="201612"/>
          </a:xfrm>
          <a:custGeom>
            <a:avLst/>
            <a:gdLst>
              <a:gd name="T0" fmla="*/ 1161450 w 21600"/>
              <a:gd name="T1" fmla="*/ 936469 h 21600"/>
              <a:gd name="T2" fmla="*/ 1161450 w 21600"/>
              <a:gd name="T3" fmla="*/ 936469 h 21600"/>
              <a:gd name="T4" fmla="*/ 1161450 w 21600"/>
              <a:gd name="T5" fmla="*/ 936469 h 21600"/>
              <a:gd name="T6" fmla="*/ 1161450 w 21600"/>
              <a:gd name="T7" fmla="*/ 936469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0" y="11938"/>
                </a:lnTo>
                <a:lnTo>
                  <a:pt x="3392" y="11938"/>
                </a:lnTo>
                <a:lnTo>
                  <a:pt x="3392" y="21600"/>
                </a:lnTo>
                <a:lnTo>
                  <a:pt x="8837" y="21600"/>
                </a:lnTo>
                <a:lnTo>
                  <a:pt x="8837" y="13819"/>
                </a:lnTo>
                <a:lnTo>
                  <a:pt x="12694" y="13819"/>
                </a:lnTo>
                <a:lnTo>
                  <a:pt x="12694" y="21600"/>
                </a:lnTo>
                <a:lnTo>
                  <a:pt x="18160" y="21600"/>
                </a:lnTo>
                <a:lnTo>
                  <a:pt x="18160" y="11938"/>
                </a:lnTo>
                <a:lnTo>
                  <a:pt x="21600" y="11938"/>
                </a:lnTo>
                <a:lnTo>
                  <a:pt x="18160" y="8135"/>
                </a:lnTo>
                <a:lnTo>
                  <a:pt x="18160" y="3553"/>
                </a:lnTo>
                <a:lnTo>
                  <a:pt x="16218" y="3553"/>
                </a:lnTo>
                <a:lnTo>
                  <a:pt x="16218" y="5984"/>
                </a:lnTo>
                <a:lnTo>
                  <a:pt x="1080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/>
          <a:lstStyle/>
          <a:p>
            <a:endParaRPr lang="ko-Kore-KR" altLang="en-US"/>
          </a:p>
        </p:txBody>
      </p:sp>
      <p:grpSp>
        <p:nvGrpSpPr>
          <p:cNvPr id="84004" name="그룹 1045">
            <a:extLst>
              <a:ext uri="{FF2B5EF4-FFF2-40B4-BE49-F238E27FC236}">
                <a16:creationId xmlns:a16="http://schemas.microsoft.com/office/drawing/2014/main" id="{14186AF9-090C-EB49-17BF-5C836CB7311D}"/>
              </a:ext>
            </a:extLst>
          </p:cNvPr>
          <p:cNvGrpSpPr>
            <a:grpSpLocks/>
          </p:cNvGrpSpPr>
          <p:nvPr/>
        </p:nvGrpSpPr>
        <p:grpSpPr bwMode="auto">
          <a:xfrm>
            <a:off x="433388" y="3916363"/>
            <a:ext cx="2249487" cy="360362"/>
            <a:chOff x="433645" y="4229616"/>
            <a:chExt cx="2248491" cy="360040"/>
          </a:xfrm>
        </p:grpSpPr>
        <p:grpSp>
          <p:nvGrpSpPr>
            <p:cNvPr id="84057" name="그룹 1035">
              <a:extLst>
                <a:ext uri="{FF2B5EF4-FFF2-40B4-BE49-F238E27FC236}">
                  <a16:creationId xmlns:a16="http://schemas.microsoft.com/office/drawing/2014/main" id="{265E7B47-3665-C0B1-3D6C-8BE59FD18A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3645" y="4229616"/>
              <a:ext cx="2248491" cy="360040"/>
              <a:chOff x="914945" y="5220072"/>
              <a:chExt cx="2248491" cy="360040"/>
            </a:xfrm>
          </p:grpSpPr>
          <p:sp>
            <p:nvSpPr>
              <p:cNvPr id="1037" name="모서리가 둥근 직사각형 1036">
                <a:extLst>
                  <a:ext uri="{FF2B5EF4-FFF2-40B4-BE49-F238E27FC236}">
                    <a16:creationId xmlns:a16="http://schemas.microsoft.com/office/drawing/2014/main" id="{EA79558F-2DDA-6719-F37C-8321F3304B31}"/>
                  </a:ext>
                </a:extLst>
              </p:cNvPr>
              <p:cNvSpPr/>
              <p:nvPr/>
            </p:nvSpPr>
            <p:spPr>
              <a:xfrm>
                <a:off x="1094253" y="5220072"/>
                <a:ext cx="2069183" cy="36004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sz="1400" dirty="0">
                    <a:solidFill>
                      <a:schemeClr val="tx1"/>
                    </a:solidFill>
                    <a:latin typeface="NanumGothic" panose="020D0604000000000000" pitchFamily="34" charset="-127"/>
                    <a:ea typeface="NanumGothic" panose="020D0604000000000000" pitchFamily="34" charset="-127"/>
                  </a:rPr>
                  <a:t>메일주소</a:t>
                </a:r>
                <a:r>
                  <a:rPr lang="en-US" altLang="ko-KR" sz="1400" dirty="0">
                    <a:solidFill>
                      <a:schemeClr val="tx1"/>
                    </a:solidFill>
                    <a:latin typeface="NanumGothic" panose="020D0604000000000000" pitchFamily="34" charset="-127"/>
                    <a:ea typeface="NanumGothic" panose="020D0604000000000000" pitchFamily="34" charset="-127"/>
                  </a:rPr>
                  <a:t>@</a:t>
                </a:r>
                <a:r>
                  <a:rPr lang="en-US" altLang="ko-KR" sz="1400" dirty="0" err="1">
                    <a:solidFill>
                      <a:schemeClr val="tx1"/>
                    </a:solidFill>
                    <a:latin typeface="NanumGothic" panose="020D0604000000000000" pitchFamily="34" charset="-127"/>
                    <a:ea typeface="NanumGothic" panose="020D0604000000000000" pitchFamily="34" charset="-127"/>
                  </a:rPr>
                  <a:t>abc.com</a:t>
                </a:r>
                <a:endParaRPr lang="ko-Kore-KR" altLang="en-US" sz="1400" dirty="0">
                  <a:solidFill>
                    <a:schemeClr val="tx1"/>
                  </a:solidFill>
                  <a:latin typeface="NanumGothic" panose="020D0604000000000000" pitchFamily="34" charset="-127"/>
                  <a:ea typeface="NanumGothic" panose="020D0604000000000000" pitchFamily="34" charset="-127"/>
                </a:endParaRPr>
              </a:p>
            </p:txBody>
          </p:sp>
          <p:sp>
            <p:nvSpPr>
              <p:cNvPr id="1039" name="타원 1038">
                <a:extLst>
                  <a:ext uri="{FF2B5EF4-FFF2-40B4-BE49-F238E27FC236}">
                    <a16:creationId xmlns:a16="http://schemas.microsoft.com/office/drawing/2014/main" id="{8D609CFA-238D-383B-CD5E-88A52B94FB89}"/>
                  </a:ext>
                </a:extLst>
              </p:cNvPr>
              <p:cNvSpPr/>
              <p:nvPr/>
            </p:nvSpPr>
            <p:spPr>
              <a:xfrm>
                <a:off x="914945" y="5220072"/>
                <a:ext cx="360202" cy="36004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ore-KR" altLang="en-US"/>
              </a:p>
            </p:txBody>
          </p:sp>
        </p:grpSp>
        <p:sp>
          <p:nvSpPr>
            <p:cNvPr id="84058" name="officeArt object" descr="Mail">
              <a:extLst>
                <a:ext uri="{FF2B5EF4-FFF2-40B4-BE49-F238E27FC236}">
                  <a16:creationId xmlns:a16="http://schemas.microsoft.com/office/drawing/2014/main" id="{C620B04E-158B-6308-7EE0-D526D0D368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587" y="4339468"/>
              <a:ext cx="222250" cy="140335"/>
            </a:xfrm>
            <a:custGeom>
              <a:avLst/>
              <a:gdLst>
                <a:gd name="T0" fmla="*/ 1143404 w 21600"/>
                <a:gd name="T1" fmla="*/ 455881 h 21600"/>
                <a:gd name="T2" fmla="*/ 1143404 w 21600"/>
                <a:gd name="T3" fmla="*/ 455881 h 21600"/>
                <a:gd name="T4" fmla="*/ 1143404 w 21600"/>
                <a:gd name="T5" fmla="*/ 455881 h 21600"/>
                <a:gd name="T6" fmla="*/ 1143404 w 21600"/>
                <a:gd name="T7" fmla="*/ 45588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44" y="0"/>
                  </a:moveTo>
                  <a:lnTo>
                    <a:pt x="10803" y="12213"/>
                  </a:lnTo>
                  <a:lnTo>
                    <a:pt x="20856" y="0"/>
                  </a:lnTo>
                  <a:lnTo>
                    <a:pt x="744" y="0"/>
                  </a:lnTo>
                  <a:close/>
                  <a:moveTo>
                    <a:pt x="0" y="157"/>
                  </a:moveTo>
                  <a:lnTo>
                    <a:pt x="0" y="21418"/>
                  </a:lnTo>
                  <a:cubicBezTo>
                    <a:pt x="0" y="21518"/>
                    <a:pt x="52" y="21600"/>
                    <a:pt x="115" y="21600"/>
                  </a:cubicBezTo>
                  <a:lnTo>
                    <a:pt x="21485" y="21600"/>
                  </a:lnTo>
                  <a:cubicBezTo>
                    <a:pt x="21548" y="21600"/>
                    <a:pt x="21600" y="21518"/>
                    <a:pt x="21600" y="21418"/>
                  </a:cubicBezTo>
                  <a:lnTo>
                    <a:pt x="21600" y="157"/>
                  </a:lnTo>
                  <a:lnTo>
                    <a:pt x="10976" y="13181"/>
                  </a:lnTo>
                  <a:cubicBezTo>
                    <a:pt x="10924" y="13245"/>
                    <a:pt x="10861" y="13272"/>
                    <a:pt x="10797" y="13272"/>
                  </a:cubicBezTo>
                  <a:cubicBezTo>
                    <a:pt x="10734" y="13272"/>
                    <a:pt x="10669" y="13233"/>
                    <a:pt x="10612" y="1317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ore-KR" altLang="en-US"/>
            </a:p>
          </p:txBody>
        </p:sp>
      </p:grpSp>
      <p:grpSp>
        <p:nvGrpSpPr>
          <p:cNvPr id="84005" name="그룹 1051">
            <a:extLst>
              <a:ext uri="{FF2B5EF4-FFF2-40B4-BE49-F238E27FC236}">
                <a16:creationId xmlns:a16="http://schemas.microsoft.com/office/drawing/2014/main" id="{92111969-91B3-97E5-9784-DC099195A64C}"/>
              </a:ext>
            </a:extLst>
          </p:cNvPr>
          <p:cNvGrpSpPr>
            <a:grpSpLocks/>
          </p:cNvGrpSpPr>
          <p:nvPr/>
        </p:nvGrpSpPr>
        <p:grpSpPr bwMode="auto">
          <a:xfrm>
            <a:off x="436563" y="4348163"/>
            <a:ext cx="2249487" cy="360362"/>
            <a:chOff x="437341" y="4695691"/>
            <a:chExt cx="2248491" cy="360040"/>
          </a:xfrm>
        </p:grpSpPr>
        <p:grpSp>
          <p:nvGrpSpPr>
            <p:cNvPr id="84053" name="그룹 1040">
              <a:extLst>
                <a:ext uri="{FF2B5EF4-FFF2-40B4-BE49-F238E27FC236}">
                  <a16:creationId xmlns:a16="http://schemas.microsoft.com/office/drawing/2014/main" id="{FEEA70F3-CDF7-C2D2-5D88-462C5215F4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7341" y="4695691"/>
              <a:ext cx="2248491" cy="360040"/>
              <a:chOff x="914945" y="5220072"/>
              <a:chExt cx="2248491" cy="360040"/>
            </a:xfrm>
          </p:grpSpPr>
          <p:sp>
            <p:nvSpPr>
              <p:cNvPr id="1042" name="모서리가 둥근 직사각형 1041">
                <a:extLst>
                  <a:ext uri="{FF2B5EF4-FFF2-40B4-BE49-F238E27FC236}">
                    <a16:creationId xmlns:a16="http://schemas.microsoft.com/office/drawing/2014/main" id="{CB5C68A0-90C9-8E13-62A1-8CFCB5723259}"/>
                  </a:ext>
                </a:extLst>
              </p:cNvPr>
              <p:cNvSpPr/>
              <p:nvPr/>
            </p:nvSpPr>
            <p:spPr>
              <a:xfrm>
                <a:off x="1094253" y="5220072"/>
                <a:ext cx="2069183" cy="36004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ore-KR" altLang="en-US" sz="1400" dirty="0">
                    <a:solidFill>
                      <a:schemeClr val="tx1"/>
                    </a:solidFill>
                    <a:latin typeface="NanumGothic" panose="020D0604000000000000" pitchFamily="34" charset="-127"/>
                    <a:ea typeface="NanumGothic" panose="020D0604000000000000" pitchFamily="34" charset="-127"/>
                  </a:rPr>
                  <a:t>링크드인</a:t>
                </a:r>
              </a:p>
            </p:txBody>
          </p:sp>
          <p:sp>
            <p:nvSpPr>
              <p:cNvPr id="1044" name="타원 1043">
                <a:extLst>
                  <a:ext uri="{FF2B5EF4-FFF2-40B4-BE49-F238E27FC236}">
                    <a16:creationId xmlns:a16="http://schemas.microsoft.com/office/drawing/2014/main" id="{7DE7B8F4-E9AF-0F10-8281-19DB4D6C6683}"/>
                  </a:ext>
                </a:extLst>
              </p:cNvPr>
              <p:cNvSpPr/>
              <p:nvPr/>
            </p:nvSpPr>
            <p:spPr>
              <a:xfrm>
                <a:off x="914945" y="5220072"/>
                <a:ext cx="360202" cy="36004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ore-KR" altLang="en-US"/>
              </a:p>
            </p:txBody>
          </p:sp>
        </p:grpSp>
        <p:pic>
          <p:nvPicPr>
            <p:cNvPr id="84054" name="그림 1050">
              <a:extLst>
                <a:ext uri="{FF2B5EF4-FFF2-40B4-BE49-F238E27FC236}">
                  <a16:creationId xmlns:a16="http://schemas.microsoft.com/office/drawing/2014/main" id="{EEFE8D79-42DF-1449-CF24-0AD31B832F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587" y="4745089"/>
              <a:ext cx="254253" cy="254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059" name="표 6">
            <a:extLst>
              <a:ext uri="{FF2B5EF4-FFF2-40B4-BE49-F238E27FC236}">
                <a16:creationId xmlns:a16="http://schemas.microsoft.com/office/drawing/2014/main" id="{AB3C03EC-DC52-1794-C9C2-DC4674B6D38F}"/>
              </a:ext>
            </a:extLst>
          </p:cNvPr>
          <p:cNvGraphicFramePr>
            <a:graphicFrameLocks noGrp="1"/>
          </p:cNvGraphicFramePr>
          <p:nvPr/>
        </p:nvGraphicFramePr>
        <p:xfrm>
          <a:off x="3184525" y="3119438"/>
          <a:ext cx="3484563" cy="1643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4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07624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i="0" u="sng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*업무 연관성 높은 순서로 작성</a:t>
                      </a:r>
                      <a:endParaRPr lang="en-US" altLang="ko-KR" sz="1100" b="0" i="0" u="sng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-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(Title)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자격사항을 포함</a:t>
                      </a:r>
                      <a:endParaRPr lang="en-US" altLang="ko-KR" sz="12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  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세부내용</a:t>
                      </a:r>
                      <a:endParaRPr lang="en-US" altLang="ko-KR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706" marB="457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438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-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(Title)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지원하는 업무와 연관된 기술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능력</a:t>
                      </a:r>
                      <a:endParaRPr lang="en-US" altLang="ko-KR" sz="12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  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세부내용</a:t>
                      </a:r>
                      <a:endParaRPr lang="en-US" altLang="ko-KR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r>
                        <a:rPr lang="ko-Kore-KR" altLang="en-US" sz="11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*아래</a:t>
                      </a:r>
                      <a:r>
                        <a:rPr lang="ko-KR" altLang="en-US" sz="11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행을 추가해서 작성 가능</a:t>
                      </a:r>
                      <a:endParaRPr lang="ko-Kore-KR" altLang="en-US" sz="11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706" marB="457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60" name="표 6">
            <a:extLst>
              <a:ext uri="{FF2B5EF4-FFF2-40B4-BE49-F238E27FC236}">
                <a16:creationId xmlns:a16="http://schemas.microsoft.com/office/drawing/2014/main" id="{F1030C29-64A9-A7D2-880C-2567D9B2C211}"/>
              </a:ext>
            </a:extLst>
          </p:cNvPr>
          <p:cNvGraphicFramePr>
            <a:graphicFrameLocks noGrp="1"/>
          </p:cNvGraphicFramePr>
          <p:nvPr/>
        </p:nvGraphicFramePr>
        <p:xfrm>
          <a:off x="404813" y="4908550"/>
          <a:ext cx="2376487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672">
                <a:tc>
                  <a:txBody>
                    <a:bodyPr/>
                    <a:lstStyle/>
                    <a:p>
                      <a:pPr algn="ctr"/>
                      <a:r>
                        <a:rPr lang="en-US" altLang="ko-Kore-KR" sz="14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About me</a:t>
                      </a:r>
                      <a:endParaRPr lang="ko-Kore-KR" altLang="en-US" sz="14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9" marR="914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61" name="표 6">
            <a:extLst>
              <a:ext uri="{FF2B5EF4-FFF2-40B4-BE49-F238E27FC236}">
                <a16:creationId xmlns:a16="http://schemas.microsoft.com/office/drawing/2014/main" id="{739A7DB8-6A36-C1EA-119E-E8D4025DDD15}"/>
              </a:ext>
            </a:extLst>
          </p:cNvPr>
          <p:cNvGraphicFramePr>
            <a:graphicFrameLocks noGrp="1"/>
          </p:cNvGraphicFramePr>
          <p:nvPr/>
        </p:nvGraphicFramePr>
        <p:xfrm>
          <a:off x="404813" y="5314950"/>
          <a:ext cx="2376487" cy="1704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04975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자기소개를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요약해서</a:t>
                      </a:r>
                      <a:endParaRPr lang="en-US" altLang="ko-KR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ctr"/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1~3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문장으로 작성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9" marR="91449" marT="45690" marB="4569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62" name="표 6">
            <a:extLst>
              <a:ext uri="{FF2B5EF4-FFF2-40B4-BE49-F238E27FC236}">
                <a16:creationId xmlns:a16="http://schemas.microsoft.com/office/drawing/2014/main" id="{C232DD22-7C10-7717-E4DA-E67C9BC41242}"/>
              </a:ext>
            </a:extLst>
          </p:cNvPr>
          <p:cNvGraphicFramePr>
            <a:graphicFrameLocks noGrp="1"/>
          </p:cNvGraphicFramePr>
          <p:nvPr/>
        </p:nvGraphicFramePr>
        <p:xfrm>
          <a:off x="404813" y="7188200"/>
          <a:ext cx="2376487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67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학력사항</a:t>
                      </a:r>
                      <a:endParaRPr lang="ko-Kore-KR" altLang="en-US" sz="14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9" marR="914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64" name="표 6">
            <a:extLst>
              <a:ext uri="{FF2B5EF4-FFF2-40B4-BE49-F238E27FC236}">
                <a16:creationId xmlns:a16="http://schemas.microsoft.com/office/drawing/2014/main" id="{9EA1AEA3-451F-9309-FD4A-835EC0AED11F}"/>
              </a:ext>
            </a:extLst>
          </p:cNvPr>
          <p:cNvGraphicFramePr>
            <a:graphicFrameLocks noGrp="1"/>
          </p:cNvGraphicFramePr>
          <p:nvPr/>
        </p:nvGraphicFramePr>
        <p:xfrm>
          <a:off x="404813" y="7612063"/>
          <a:ext cx="2376487" cy="1063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63625">
                <a:tc>
                  <a:txBody>
                    <a:bodyPr/>
                    <a:lstStyle/>
                    <a:p>
                      <a:pPr algn="ctr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Degree title here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최종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  <a:endParaRPr lang="en-US" altLang="ko-Kore-KR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ctr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University Name</a:t>
                      </a:r>
                    </a:p>
                    <a:p>
                      <a:pPr algn="ctr"/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연도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)0000</a:t>
                      </a:r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~</a:t>
                      </a:r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</a:t>
                      </a:r>
                      <a:endParaRPr lang="en-US" altLang="ko-Kore-KR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9" marR="91449" marT="45673" marB="4567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65" name="직사각형 1064">
            <a:extLst>
              <a:ext uri="{FF2B5EF4-FFF2-40B4-BE49-F238E27FC236}">
                <a16:creationId xmlns:a16="http://schemas.microsoft.com/office/drawing/2014/main" id="{E5804469-7273-8479-23E7-7D21551C4C5D}"/>
              </a:ext>
            </a:extLst>
          </p:cNvPr>
          <p:cNvSpPr/>
          <p:nvPr/>
        </p:nvSpPr>
        <p:spPr>
          <a:xfrm>
            <a:off x="5084763" y="0"/>
            <a:ext cx="1773237" cy="2778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tabLst>
                <a:tab pos="85725" algn="l"/>
              </a:tabLst>
              <a:defRPr/>
            </a:pP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제출일자</a:t>
            </a: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(2024.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</a:t>
            </a: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00.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</a:t>
            </a: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00)</a:t>
            </a:r>
            <a:endParaRPr lang="en-US" altLang="ko-KR" sz="1100" spc="-50" dirty="0"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  <p:graphicFrame>
        <p:nvGraphicFramePr>
          <p:cNvPr id="1066" name="표 6">
            <a:extLst>
              <a:ext uri="{FF2B5EF4-FFF2-40B4-BE49-F238E27FC236}">
                <a16:creationId xmlns:a16="http://schemas.microsoft.com/office/drawing/2014/main" id="{8C0B3EE9-5853-E079-24D9-265CE4CABEF8}"/>
              </a:ext>
            </a:extLst>
          </p:cNvPr>
          <p:cNvGraphicFramePr>
            <a:graphicFrameLocks noGrp="1"/>
          </p:cNvGraphicFramePr>
          <p:nvPr/>
        </p:nvGraphicFramePr>
        <p:xfrm>
          <a:off x="3189288" y="2700338"/>
          <a:ext cx="3479800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67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chemeClr val="bg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보유기술</a:t>
                      </a:r>
                      <a:endParaRPr lang="ko-Kore-KR" altLang="en-US" sz="1400" b="1" i="0" dirty="0">
                        <a:solidFill>
                          <a:schemeClr val="bg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19" marR="9141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4034" name="그림 1067">
            <a:extLst>
              <a:ext uri="{FF2B5EF4-FFF2-40B4-BE49-F238E27FC236}">
                <a16:creationId xmlns:a16="http://schemas.microsoft.com/office/drawing/2014/main" id="{6E575045-691F-5060-99CE-D56564B2B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1092200"/>
            <a:ext cx="61277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69" name="표 6">
            <a:extLst>
              <a:ext uri="{FF2B5EF4-FFF2-40B4-BE49-F238E27FC236}">
                <a16:creationId xmlns:a16="http://schemas.microsoft.com/office/drawing/2014/main" id="{2252DAD5-6C47-34F5-C6C1-12FF4E9DD69A}"/>
              </a:ext>
            </a:extLst>
          </p:cNvPr>
          <p:cNvGraphicFramePr>
            <a:graphicFrameLocks noGrp="1"/>
          </p:cNvGraphicFramePr>
          <p:nvPr/>
        </p:nvGraphicFramePr>
        <p:xfrm>
          <a:off x="3184525" y="5368925"/>
          <a:ext cx="3484563" cy="1643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4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07624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i="0" u="sng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*최근 경력부터 작성</a:t>
                      </a:r>
                      <a:endParaRPr lang="en-US" altLang="ko-KR" sz="1100" b="0" i="0" u="sng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-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회사명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직위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근무기간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~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총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</a:p>
                    <a:p>
                      <a:pPr algn="l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 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담당업무</a:t>
                      </a:r>
                      <a:endParaRPr lang="en-US" altLang="ko-KR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706" marB="457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439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-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회사명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직위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근무기간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~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총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</a:p>
                    <a:p>
                      <a:pPr algn="l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 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담당업무</a:t>
                      </a:r>
                      <a:endParaRPr lang="en-US" altLang="ko-KR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ore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anumGothic" panose="020D0604000000000000" pitchFamily="34" charset="-127"/>
                        <a:ea typeface="NanumGothic" panose="020D0604000000000000" pitchFamily="34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ore-KR" alt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anumGothic" panose="020D0604000000000000" pitchFamily="34" charset="-127"/>
                          <a:ea typeface="NanumGothic" panose="020D0604000000000000" pitchFamily="34" charset="-127"/>
                          <a:cs typeface="+mn-cs"/>
                        </a:rPr>
                        <a:t>*아래</a:t>
                      </a:r>
                      <a:r>
                        <a:rPr kumimoji="0" lang="ko-KR" alt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anumGothic" panose="020D0604000000000000" pitchFamily="34" charset="-127"/>
                          <a:ea typeface="NanumGothic" panose="020D0604000000000000" pitchFamily="34" charset="-127"/>
                          <a:cs typeface="+mn-cs"/>
                        </a:rPr>
                        <a:t> 행을 추가해서 작성 가능</a:t>
                      </a:r>
                      <a:endParaRPr kumimoji="0" lang="ko-Kore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anumGothic" panose="020D0604000000000000" pitchFamily="34" charset="-127"/>
                        <a:ea typeface="NanumGothic" panose="020D0604000000000000" pitchFamily="34" charset="-127"/>
                        <a:cs typeface="+mn-cs"/>
                      </a:endParaRPr>
                    </a:p>
                  </a:txBody>
                  <a:tcPr marL="91447" marR="91447" marT="45706" marB="4570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70" name="표 6">
            <a:extLst>
              <a:ext uri="{FF2B5EF4-FFF2-40B4-BE49-F238E27FC236}">
                <a16:creationId xmlns:a16="http://schemas.microsoft.com/office/drawing/2014/main" id="{903AD38A-0C83-6989-6A83-F8891B8CD15B}"/>
              </a:ext>
            </a:extLst>
          </p:cNvPr>
          <p:cNvGraphicFramePr>
            <a:graphicFrameLocks noGrp="1"/>
          </p:cNvGraphicFramePr>
          <p:nvPr/>
        </p:nvGraphicFramePr>
        <p:xfrm>
          <a:off x="3189288" y="4948238"/>
          <a:ext cx="3479800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67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chemeClr val="bg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경력사항</a:t>
                      </a:r>
                      <a:endParaRPr lang="ko-Kore-KR" altLang="en-US" sz="1400" b="1" i="0" dirty="0">
                        <a:solidFill>
                          <a:schemeClr val="bg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19" marR="9141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표 6">
            <a:extLst>
              <a:ext uri="{FF2B5EF4-FFF2-40B4-BE49-F238E27FC236}">
                <a16:creationId xmlns:a16="http://schemas.microsoft.com/office/drawing/2014/main" id="{F0BB886B-13F0-3532-9AED-D7827399F700}"/>
              </a:ext>
            </a:extLst>
          </p:cNvPr>
          <p:cNvGraphicFramePr>
            <a:graphicFrameLocks noGrp="1"/>
          </p:cNvGraphicFramePr>
          <p:nvPr/>
        </p:nvGraphicFramePr>
        <p:xfrm>
          <a:off x="3184525" y="7188200"/>
          <a:ext cx="3484563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4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67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수상경력</a:t>
                      </a:r>
                      <a:endParaRPr lang="ko-Kore-KR" altLang="en-US" sz="14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표 6">
            <a:extLst>
              <a:ext uri="{FF2B5EF4-FFF2-40B4-BE49-F238E27FC236}">
                <a16:creationId xmlns:a16="http://schemas.microsoft.com/office/drawing/2014/main" id="{06C7E3B9-8CE8-6A0B-9C40-187301EF0793}"/>
              </a:ext>
            </a:extLst>
          </p:cNvPr>
          <p:cNvGraphicFramePr>
            <a:graphicFrameLocks noGrp="1"/>
          </p:cNvGraphicFramePr>
          <p:nvPr/>
        </p:nvGraphicFramePr>
        <p:xfrm>
          <a:off x="3184525" y="7612063"/>
          <a:ext cx="3484563" cy="1063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4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63625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-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수상명칭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발행기관 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발행일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연월일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</a:p>
                    <a:p>
                      <a:pPr algn="l"/>
                      <a:endParaRPr lang="en-US" altLang="ko-Kore-KR" sz="14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endParaRPr lang="ko-Kore-KR" altLang="en-US" sz="14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l"/>
                      <a:r>
                        <a:rPr lang="ko-Kore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*장관표창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이상 또는 이전 소속기관의 장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47" marR="91447" marT="45673" marB="4567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0" name="표 6">
            <a:extLst>
              <a:ext uri="{FF2B5EF4-FFF2-40B4-BE49-F238E27FC236}">
                <a16:creationId xmlns:a16="http://schemas.microsoft.com/office/drawing/2014/main" id="{121F5583-951F-D71C-5F7D-FA405D014414}"/>
              </a:ext>
            </a:extLst>
          </p:cNvPr>
          <p:cNvGraphicFramePr>
            <a:graphicFrameLocks noGrp="1"/>
          </p:cNvGraphicFramePr>
          <p:nvPr/>
        </p:nvGraphicFramePr>
        <p:xfrm>
          <a:off x="549275" y="323850"/>
          <a:ext cx="5903913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3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67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자기소개서</a:t>
                      </a:r>
                      <a:endParaRPr lang="ko-Kore-KR" altLang="en-US" sz="14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9" marR="9142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61" name="표 6">
            <a:extLst>
              <a:ext uri="{FF2B5EF4-FFF2-40B4-BE49-F238E27FC236}">
                <a16:creationId xmlns:a16="http://schemas.microsoft.com/office/drawing/2014/main" id="{761143D3-7782-1DC0-86D6-381BD97BD4E1}"/>
              </a:ext>
            </a:extLst>
          </p:cNvPr>
          <p:cNvGraphicFramePr>
            <a:graphicFrameLocks noGrp="1"/>
          </p:cNvGraphicFramePr>
          <p:nvPr/>
        </p:nvGraphicFramePr>
        <p:xfrm>
          <a:off x="549275" y="2843213"/>
          <a:ext cx="5903913" cy="5786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3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8643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자기소개서 작성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9" marR="91429" marT="45719" marB="4571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표 6">
            <a:extLst>
              <a:ext uri="{FF2B5EF4-FFF2-40B4-BE49-F238E27FC236}">
                <a16:creationId xmlns:a16="http://schemas.microsoft.com/office/drawing/2014/main" id="{98D2A08F-93C2-D400-96E0-E22B6FC307B8}"/>
              </a:ext>
            </a:extLst>
          </p:cNvPr>
          <p:cNvGraphicFramePr>
            <a:graphicFrameLocks noGrp="1"/>
          </p:cNvGraphicFramePr>
          <p:nvPr/>
        </p:nvGraphicFramePr>
        <p:xfrm>
          <a:off x="549275" y="1119188"/>
          <a:ext cx="5903913" cy="1508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3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9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99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99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7031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재학기간</a:t>
                      </a:r>
                    </a:p>
                  </a:txBody>
                  <a:tcPr marL="91428" marR="91428" marT="45696" marB="4569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학교명</a:t>
                      </a: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학위</a:t>
                      </a: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전공</a:t>
                      </a: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031">
                <a:tc>
                  <a:txBody>
                    <a:bodyPr/>
                    <a:lstStyle/>
                    <a:p>
                      <a:pPr algn="ctr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월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~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월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ore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대학원</a:t>
                      </a: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0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월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~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월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ore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대학교</a:t>
                      </a: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0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월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~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월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ore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고등학교</a:t>
                      </a: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96" marB="45696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000F108-D54F-9619-DD99-11C6D6680F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275" y="731838"/>
            <a:ext cx="5903913" cy="311150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l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kumimoji="0"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 </a:t>
            </a:r>
            <a:r>
              <a:rPr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☐ </a:t>
            </a:r>
            <a:r>
              <a:rPr kumimoji="0"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세부</a:t>
            </a:r>
            <a:r>
              <a:rPr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학력사항</a:t>
            </a:r>
            <a:endParaRPr kumimoji="0" lang="ko-KR" altLang="en-US" sz="1300" b="1" kern="0" dirty="0">
              <a:solidFill>
                <a:sysClr val="windowText" lastClr="000000"/>
              </a:solidFill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47812DB-8A29-B865-2D36-0C51A5610A83}"/>
              </a:ext>
            </a:extLst>
          </p:cNvPr>
          <p:cNvSpPr/>
          <p:nvPr/>
        </p:nvSpPr>
        <p:spPr>
          <a:xfrm>
            <a:off x="333375" y="8802688"/>
            <a:ext cx="5688013" cy="2778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tabLst>
                <a:tab pos="85725" algn="l"/>
              </a:tabLst>
              <a:defRPr/>
            </a:pP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※ 2p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내로 작성</a:t>
            </a: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,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학력은 고등학교 이상으로 작성</a:t>
            </a:r>
            <a:endParaRPr lang="en-US" altLang="ko-KR" sz="1100" b="1" u="sng" spc="-50" dirty="0"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0" name="표 6">
            <a:extLst>
              <a:ext uri="{FF2B5EF4-FFF2-40B4-BE49-F238E27FC236}">
                <a16:creationId xmlns:a16="http://schemas.microsoft.com/office/drawing/2014/main" id="{14EEEBE8-5051-947C-FC3D-6AD31CA6B48B}"/>
              </a:ext>
            </a:extLst>
          </p:cNvPr>
          <p:cNvGraphicFramePr>
            <a:graphicFrameLocks noGrp="1"/>
          </p:cNvGraphicFramePr>
          <p:nvPr/>
        </p:nvGraphicFramePr>
        <p:xfrm>
          <a:off x="549275" y="323850"/>
          <a:ext cx="5903913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3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67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경력기술서</a:t>
                      </a:r>
                      <a:endParaRPr lang="ko-Kore-KR" altLang="en-US" sz="14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9" marR="9142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61" name="표 6">
            <a:extLst>
              <a:ext uri="{FF2B5EF4-FFF2-40B4-BE49-F238E27FC236}">
                <a16:creationId xmlns:a16="http://schemas.microsoft.com/office/drawing/2014/main" id="{3526B8E0-BEF0-6F1C-348A-99DB624F5FDF}"/>
              </a:ext>
            </a:extLst>
          </p:cNvPr>
          <p:cNvGraphicFramePr>
            <a:graphicFrameLocks noGrp="1"/>
          </p:cNvGraphicFramePr>
          <p:nvPr/>
        </p:nvGraphicFramePr>
        <p:xfrm>
          <a:off x="549275" y="2843213"/>
          <a:ext cx="5903913" cy="5545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3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45137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1p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의 경력사항과 관련한 세부내용 작성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9" marR="91429" marT="45724" marB="4572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74" name="표 6">
            <a:extLst>
              <a:ext uri="{FF2B5EF4-FFF2-40B4-BE49-F238E27FC236}">
                <a16:creationId xmlns:a16="http://schemas.microsoft.com/office/drawing/2014/main" id="{646E7E11-46C0-E43B-8158-E3D12AD737B1}"/>
              </a:ext>
            </a:extLst>
          </p:cNvPr>
          <p:cNvGraphicFramePr>
            <a:graphicFrameLocks noGrp="1"/>
          </p:cNvGraphicFramePr>
          <p:nvPr/>
        </p:nvGraphicFramePr>
        <p:xfrm>
          <a:off x="549275" y="1119188"/>
          <a:ext cx="5903913" cy="1474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1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5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59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79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79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7464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재직기간</a:t>
                      </a:r>
                    </a:p>
                  </a:txBody>
                  <a:tcPr marL="91428" marR="91428" marT="45678" marB="45678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회사명</a:t>
                      </a: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근무부서</a:t>
                      </a: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직위</a:t>
                      </a: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담당업무</a:t>
                      </a: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비고</a:t>
                      </a:r>
                      <a:r>
                        <a:rPr lang="en-US" altLang="ko-Kore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퇴직사유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  <a:endParaRPr lang="ko-Kore-KR" altLang="en-US" sz="12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859">
                <a:tc>
                  <a:txBody>
                    <a:bodyPr/>
                    <a:lstStyle/>
                    <a:p>
                      <a:pPr algn="ctr"/>
                      <a:r>
                        <a:rPr lang="en-US" altLang="ko-Kore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월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~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0000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월</a:t>
                      </a:r>
                      <a:endParaRPr lang="en-US" altLang="ko-KR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algn="ctr"/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총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년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0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개월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7464"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ore-KR" altLang="en-US" sz="1200" b="0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678" marB="4567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75" name="TextBox 1074">
            <a:extLst>
              <a:ext uri="{FF2B5EF4-FFF2-40B4-BE49-F238E27FC236}">
                <a16:creationId xmlns:a16="http://schemas.microsoft.com/office/drawing/2014/main" id="{4F62C727-39A2-6E3F-FEDF-B5F22D08B9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275" y="731838"/>
            <a:ext cx="5903913" cy="311150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l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kumimoji="0"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 </a:t>
            </a:r>
            <a:r>
              <a:rPr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☐ </a:t>
            </a:r>
            <a:r>
              <a:rPr kumimoji="0"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세부경력</a:t>
            </a:r>
            <a:r>
              <a:rPr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사항</a:t>
            </a:r>
            <a:endParaRPr kumimoji="0" lang="ko-KR" altLang="en-US" sz="1300" b="1" kern="0" dirty="0">
              <a:solidFill>
                <a:sysClr val="windowText" lastClr="000000"/>
              </a:solidFill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  <p:sp>
        <p:nvSpPr>
          <p:cNvPr id="1076" name="직사각형 1075">
            <a:extLst>
              <a:ext uri="{FF2B5EF4-FFF2-40B4-BE49-F238E27FC236}">
                <a16:creationId xmlns:a16="http://schemas.microsoft.com/office/drawing/2014/main" id="{4D3CE368-6634-8911-0AB4-575A8E9BEE10}"/>
              </a:ext>
            </a:extLst>
          </p:cNvPr>
          <p:cNvSpPr/>
          <p:nvPr/>
        </p:nvSpPr>
        <p:spPr>
          <a:xfrm>
            <a:off x="333375" y="8802688"/>
            <a:ext cx="5688013" cy="2778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tabLst>
                <a:tab pos="85725" algn="l"/>
              </a:tabLst>
              <a:defRPr/>
            </a:pPr>
            <a:r>
              <a:rPr lang="en-US" altLang="ko-KR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※ 2p</a:t>
            </a:r>
            <a:r>
              <a:rPr lang="ko-KR" altLang="en-US" sz="11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내로 작성하고 관련한 </a:t>
            </a:r>
            <a:r>
              <a:rPr lang="ko-KR" altLang="en-US" sz="1100" b="1" u="sng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포트폴리오</a:t>
            </a:r>
            <a:r>
              <a:rPr lang="en-US" altLang="ko-KR" sz="1100" b="1" u="sng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(</a:t>
            </a:r>
            <a:r>
              <a:rPr lang="ko-KR" altLang="en-US" sz="1100" b="1" u="sng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보고서</a:t>
            </a:r>
            <a:r>
              <a:rPr lang="en-US" altLang="ko-KR" sz="1100" b="1" u="sng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,</a:t>
            </a:r>
            <a:r>
              <a:rPr lang="ko-KR" altLang="en-US" sz="1100" b="1" u="sng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프로젝트기획서</a:t>
            </a:r>
            <a:r>
              <a:rPr lang="en-US" altLang="ko-KR" sz="1100" b="1" u="sng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)</a:t>
            </a:r>
            <a:r>
              <a:rPr lang="ko-KR" altLang="en-US" sz="1100" b="1" u="sng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등 첨부 가능</a:t>
            </a:r>
            <a:endParaRPr lang="en-US" altLang="ko-KR" sz="1100" b="1" u="sng" spc="-50" dirty="0"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TextBox 1074">
            <a:extLst>
              <a:ext uri="{FF2B5EF4-FFF2-40B4-BE49-F238E27FC236}">
                <a16:creationId xmlns:a16="http://schemas.microsoft.com/office/drawing/2014/main" id="{A3B8E7EC-B2AE-5D04-23E4-57FFEABFA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275" y="34925"/>
            <a:ext cx="5903913" cy="31273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l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kumimoji="0"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</a:t>
            </a:r>
            <a:r>
              <a:rPr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개인정보 수집</a:t>
            </a:r>
            <a:r>
              <a:rPr lang="en-US" altLang="ko-KR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•</a:t>
            </a:r>
            <a:r>
              <a:rPr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이용</a:t>
            </a:r>
            <a:r>
              <a:rPr lang="en-US" altLang="ko-KR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•</a:t>
            </a:r>
            <a:r>
              <a:rPr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제공 동의서</a:t>
            </a:r>
            <a:r>
              <a:rPr lang="en-US" altLang="ko-KR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(</a:t>
            </a:r>
            <a:r>
              <a:rPr lang="ko-KR" altLang="en-US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입사지원자용</a:t>
            </a:r>
            <a:r>
              <a:rPr lang="en-US" altLang="ko-KR" sz="1300" b="1" kern="0" dirty="0">
                <a:solidFill>
                  <a:sysClr val="windowText" lastClr="000000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)</a:t>
            </a:r>
            <a:endParaRPr kumimoji="0" lang="ko-KR" altLang="en-US" sz="1300" b="1" kern="0" dirty="0">
              <a:solidFill>
                <a:sysClr val="windowText" lastClr="000000"/>
              </a:solidFill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A951CD4-A322-B272-050F-22A36C82747F}"/>
              </a:ext>
            </a:extLst>
          </p:cNvPr>
          <p:cNvSpPr/>
          <p:nvPr/>
        </p:nvSpPr>
        <p:spPr>
          <a:xfrm>
            <a:off x="515938" y="374650"/>
            <a:ext cx="5688012" cy="11826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tabLst>
                <a:tab pos="85725" algn="l"/>
              </a:tabLst>
              <a:defRPr/>
            </a:pPr>
            <a:r>
              <a:rPr lang="ko-KR" altLang="en-US" sz="1200" b="1" spc="-50" dirty="0" err="1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신한금융희망재단</a:t>
            </a:r>
            <a:r>
              <a:rPr lang="ko-KR" altLang="en-US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귀하</a:t>
            </a:r>
          </a:p>
          <a:p>
            <a:pPr>
              <a:lnSpc>
                <a:spcPct val="120000"/>
              </a:lnSpc>
              <a:tabLst>
                <a:tab pos="85725" algn="l"/>
              </a:tabLst>
              <a:defRPr/>
            </a:pPr>
            <a:r>
              <a:rPr lang="ko-KR" altLang="en-US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  귀 사가 본인의 개인정보를 수집</a:t>
            </a:r>
            <a:r>
              <a:rPr lang="en-US" altLang="ko-KR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․</a:t>
            </a:r>
            <a:r>
              <a:rPr lang="ko-KR" altLang="en-US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이용하거나 제</a:t>
            </a:r>
            <a:r>
              <a:rPr lang="en-US" altLang="ko-KR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3</a:t>
            </a:r>
            <a:r>
              <a:rPr lang="ko-KR" altLang="en-US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자에게 제공하고자 하는 경우에는 「개인정보 </a:t>
            </a:r>
            <a:r>
              <a:rPr lang="ko-KR" altLang="en-US" sz="1200" spc="-50" dirty="0" err="1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보호법」에</a:t>
            </a:r>
            <a:r>
              <a:rPr lang="ko-KR" altLang="en-US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따라 본인의 동의를 얻어야 합니다</a:t>
            </a:r>
            <a:r>
              <a:rPr lang="en-US" altLang="ko-KR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. </a:t>
            </a:r>
            <a:r>
              <a:rPr lang="ko-KR" altLang="en-US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이에 본인은 귀 사가 아래의 내용과 같이 본인의 개인정보를 수집</a:t>
            </a:r>
            <a:r>
              <a:rPr lang="en-US" altLang="ko-KR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․</a:t>
            </a:r>
            <a:r>
              <a:rPr lang="ko-KR" altLang="en-US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이용 또는 제</a:t>
            </a:r>
            <a:r>
              <a:rPr lang="en-US" altLang="ko-KR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3</a:t>
            </a:r>
            <a:r>
              <a:rPr lang="ko-KR" altLang="en-US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자에게 제공하는 것에 동의합니다</a:t>
            </a:r>
            <a:r>
              <a:rPr lang="en-US" altLang="ko-KR" sz="1200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.</a:t>
            </a:r>
          </a:p>
          <a:p>
            <a:pPr>
              <a:lnSpc>
                <a:spcPct val="120000"/>
              </a:lnSpc>
              <a:tabLst>
                <a:tab pos="85725" algn="l"/>
              </a:tabLst>
              <a:defRPr/>
            </a:pPr>
            <a:r>
              <a:rPr lang="ko-KR" altLang="en-US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수집</a:t>
            </a:r>
            <a:r>
              <a:rPr lang="en-US" altLang="ko-KR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•</a:t>
            </a:r>
            <a:r>
              <a:rPr lang="ko-KR" altLang="en-US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이용</a:t>
            </a:r>
            <a:r>
              <a:rPr lang="en-US" altLang="ko-KR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•</a:t>
            </a:r>
            <a:r>
              <a:rPr lang="ko-KR" altLang="en-US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제공에 관한 사항</a:t>
            </a:r>
            <a:endParaRPr lang="en-US" altLang="ko-KR" sz="1200" b="1" spc="-50" dirty="0">
              <a:solidFill>
                <a:prstClr val="black"/>
              </a:solidFill>
              <a:latin typeface="NanumGothic" panose="020D0604000000000000" pitchFamily="34" charset="-127"/>
              <a:ea typeface="NanumGothic" panose="020D0604000000000000" pitchFamily="34" charset="-127"/>
            </a:endParaRPr>
          </a:p>
        </p:txBody>
      </p:sp>
      <p:graphicFrame>
        <p:nvGraphicFramePr>
          <p:cNvPr id="3" name="표 6">
            <a:extLst>
              <a:ext uri="{FF2B5EF4-FFF2-40B4-BE49-F238E27FC236}">
                <a16:creationId xmlns:a16="http://schemas.microsoft.com/office/drawing/2014/main" id="{379C7937-80BD-6D2B-CF07-C5C26FCF2908}"/>
              </a:ext>
            </a:extLst>
          </p:cNvPr>
          <p:cNvGraphicFramePr>
            <a:graphicFrameLocks noGrp="1"/>
          </p:cNvGraphicFramePr>
          <p:nvPr/>
        </p:nvGraphicFramePr>
        <p:xfrm>
          <a:off x="549275" y="1550988"/>
          <a:ext cx="5903913" cy="6766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1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51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153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목적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채용 절차의 진행 및 관리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경력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․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자격 등 확인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조회 및 검증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채용 여부의 결정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민원처리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분쟁해결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법령상 의무이행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476"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수집항목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❏ 필수적 정보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: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개인식별정보</a:t>
                      </a:r>
                    </a:p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 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-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성명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생년월일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국적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주소 및 거주지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이메일 주소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</a:t>
                      </a:r>
                    </a:p>
                    <a:p>
                      <a:pPr algn="l"/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   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전화번호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 err="1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핸드폰번호등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연락처</a:t>
                      </a:r>
                    </a:p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❏ 선택적 정보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: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개인식별정보 외에 입사지원서 등에 제공한 정보</a:t>
                      </a:r>
                    </a:p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  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-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학력사항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학교명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전공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재학기간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소재지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자격사항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보유 자격증 관련정보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보훈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/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장애관련 정보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병역사항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경력사항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자기소개 관련정보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건강검진 결과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가족사항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기타 채용을 위해 본인이 작성한 관련정보 등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8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보유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•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</a:t>
                      </a:r>
                      <a:endParaRPr lang="en-US" altLang="ko-KR" sz="12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기간</a:t>
                      </a:r>
                      <a:endParaRPr lang="ko-Kore-KR" altLang="en-US" sz="12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712" marB="4571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위 개인정보는 수집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․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이용에 관한 동의일로부터 당사 퇴사일까지 위 이용 목적을 위하여 보유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․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이용됩니다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.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단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위 기간 경과 또는 지원자가 근로계약 체결을 거절한 경우에는 민원처리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분쟁해결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법령상 의무이행을 위하여 필요한 범위 내에서만 보유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․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이용됩니다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.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1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동의를 거부할 권리 및</a:t>
                      </a:r>
                    </a:p>
                    <a:p>
                      <a:pPr algn="ctr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동의를 거부할 경우의 불이익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위 개인정보 중 필수적 정보의 수집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•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이용에 관한 동의는 채용 심사를 위하여 필수적이므로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위 사항에 동의하셔야만 채용심사 및 근로계약의 체결이 가능합니다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.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위 개인정보 중 선택적 정보의 수집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․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이용에 관한 동의는 거부하실 수 있으며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다만 동의하지 않으시는 경우 채용 </a:t>
                      </a:r>
                      <a:r>
                        <a:rPr lang="ko-KR" altLang="en-US" sz="1200" b="0" i="0" dirty="0" err="1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심사시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불이익을 받으실 수 있으며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「동의하지 </a:t>
                      </a:r>
                      <a:r>
                        <a:rPr lang="ko-KR" altLang="en-US" sz="1200" b="0" i="0" dirty="0" err="1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않음」을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선택한 후 본인이 등록한 선택적 정보에 대해서는 수집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•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이용에 대해 동의한 것으로 간주됩니다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.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수집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•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</a:t>
                      </a:r>
                      <a:endParaRPr lang="en-US" altLang="ko-KR" sz="12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동의여부</a:t>
                      </a:r>
                      <a:endParaRPr lang="ko-Kore-KR" altLang="en-US" sz="1200" b="1" i="0" dirty="0">
                        <a:solidFill>
                          <a:schemeClr val="tx1"/>
                        </a:solidFill>
                        <a:latin typeface="NanumGothic" panose="020D0604000000000000" pitchFamily="34" charset="-127"/>
                        <a:ea typeface="NanumGothic" panose="020D0604000000000000" pitchFamily="34" charset="-127"/>
                      </a:endParaRPr>
                    </a:p>
                  </a:txBody>
                  <a:tcPr marL="91428" marR="91428" marT="45712" marB="4571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귀 사가 </a:t>
                      </a:r>
                      <a:r>
                        <a:rPr lang="ko-KR" altLang="en-US" sz="1200" b="0" i="0" dirty="0" err="1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위와같이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본인의 개인정보를 수집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․</a:t>
                      </a:r>
                      <a:r>
                        <a:rPr lang="ko-KR" altLang="en-US" sz="1200" b="0" i="0" dirty="0" err="1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이용하는것에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 동의합니다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.</a:t>
                      </a:r>
                    </a:p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필수적 정보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동의함 □  동의하지 않음 □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 </a:t>
                      </a:r>
                    </a:p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선택적 정보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동의함 □  동의하지 않음 □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01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고유식별정보</a:t>
                      </a:r>
                    </a:p>
                    <a:p>
                      <a:pPr algn="ctr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 여부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귀 사가 위 목적으로 다음과 같은 본인의 고유식별정보를 수집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․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이용하는 것에 동의합니다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.</a:t>
                      </a:r>
                    </a:p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수집하는 고유식별정보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: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생년월일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동의함 □  동의하지 않음 □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288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민감정보</a:t>
                      </a:r>
                    </a:p>
                    <a:p>
                      <a:pPr algn="ctr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 여부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귀 사가 위 목적으로 다음과 같은 본인의 민감정보를 수집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․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이용하는 것에 동의합니다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.</a:t>
                      </a:r>
                    </a:p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민감정보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: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건강검진 결과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장애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·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보훈사항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등록자에 한함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</a:p>
                    <a:p>
                      <a:pPr algn="l"/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동의함 □  동의하지 않음 □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2288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제</a:t>
                      </a: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3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자 제공</a:t>
                      </a:r>
                    </a:p>
                    <a:p>
                      <a:pPr algn="ctr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 여부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귀 사가 위 목적으로 관할 경찰서장에게 범죄경력 등 조회를 하는 것에 동의합니다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.</a:t>
                      </a:r>
                    </a:p>
                    <a:p>
                      <a:pPr algn="l"/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제공하는 개인정보 항목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: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성명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생년월일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주소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전화번호</a:t>
                      </a:r>
                    </a:p>
                    <a:p>
                      <a:pPr algn="l"/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(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동의함 □  동의하지 않음 □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NanumGothic" panose="020D0604000000000000" pitchFamily="34" charset="-127"/>
                          <a:ea typeface="NanumGothic" panose="020D0604000000000000" pitchFamily="34" charset="-127"/>
                        </a:rPr>
                        <a:t>)</a:t>
                      </a:r>
                    </a:p>
                  </a:txBody>
                  <a:tcPr marL="91428" marR="91428" marT="45712" marB="45712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직사각형 3">
            <a:extLst>
              <a:ext uri="{FF2B5EF4-FFF2-40B4-BE49-F238E27FC236}">
                <a16:creationId xmlns:a16="http://schemas.microsoft.com/office/drawing/2014/main" id="{3641AB63-D7DE-A472-0456-957618AD8C6D}"/>
              </a:ext>
            </a:extLst>
          </p:cNvPr>
          <p:cNvSpPr/>
          <p:nvPr/>
        </p:nvSpPr>
        <p:spPr>
          <a:xfrm>
            <a:off x="657225" y="8555038"/>
            <a:ext cx="5688013" cy="612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tabLst>
                <a:tab pos="85725" algn="l"/>
              </a:tabLst>
              <a:defRPr/>
            </a:pPr>
            <a:r>
              <a:rPr lang="en-US" altLang="ko-KR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2024</a:t>
            </a:r>
            <a:r>
              <a:rPr lang="ko-KR" altLang="en-US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년       월       일</a:t>
            </a:r>
            <a:endParaRPr lang="en-US" altLang="ko-KR" sz="1200" b="1" spc="-50" dirty="0">
              <a:solidFill>
                <a:prstClr val="black"/>
              </a:solidFill>
              <a:latin typeface="NanumGothic" panose="020D0604000000000000" pitchFamily="34" charset="-127"/>
              <a:ea typeface="NanumGothic" panose="020D0604000000000000" pitchFamily="34" charset="-127"/>
            </a:endParaRPr>
          </a:p>
          <a:p>
            <a:pPr algn="ctr">
              <a:lnSpc>
                <a:spcPct val="150000"/>
              </a:lnSpc>
              <a:tabLst>
                <a:tab pos="85725" algn="l"/>
              </a:tabLst>
              <a:defRPr/>
            </a:pPr>
            <a:r>
              <a:rPr lang="ko-KR" altLang="en-US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성 명 </a:t>
            </a:r>
            <a:r>
              <a:rPr lang="en-US" altLang="ko-KR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:</a:t>
            </a:r>
            <a:r>
              <a:rPr lang="ko-KR" altLang="en-US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                               </a:t>
            </a:r>
            <a:r>
              <a:rPr lang="en-US" altLang="ko-KR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(</a:t>
            </a:r>
            <a:r>
              <a:rPr lang="ko-KR" altLang="en-US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인</a:t>
            </a:r>
            <a:r>
              <a:rPr lang="en-US" altLang="ko-KR" sz="1200" b="1" spc="-50" dirty="0">
                <a:solidFill>
                  <a:prstClr val="black"/>
                </a:solidFill>
                <a:latin typeface="NanumGothic" panose="020D0604000000000000" pitchFamily="34" charset="-127"/>
                <a:ea typeface="NanumGothic" panose="020D0604000000000000" pitchFamily="34" charset="-127"/>
              </a:rPr>
              <a:t>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15242</TotalTime>
  <Words>720</Words>
  <Application>Microsoft Macintosh PowerPoint</Application>
  <PresentationFormat>화면 슬라이드 쇼(4:3)</PresentationFormat>
  <Paragraphs>112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6" baseType="lpstr">
      <vt:lpstr>굴림</vt:lpstr>
      <vt:lpstr>Arial</vt:lpstr>
      <vt:lpstr>맑은 고딕</vt:lpstr>
      <vt:lpstr>원신한 Bold</vt:lpstr>
      <vt:lpstr>원신한 Light</vt:lpstr>
      <vt:lpstr>OneShinhan Light</vt:lpstr>
      <vt:lpstr>OneShinhan Bold</vt:lpstr>
      <vt:lpstr>Helvetica Neue</vt:lpstr>
      <vt:lpstr>Pretendard Medium</vt:lpstr>
      <vt:lpstr>Pretendard</vt:lpstr>
      <vt:lpstr>NanumGothic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Customer</dc:creator>
  <cp:lastModifiedBy>m1110246</cp:lastModifiedBy>
  <cp:revision>636</cp:revision>
  <cp:lastPrinted>2024-08-20T00:02:58Z</cp:lastPrinted>
  <dcterms:created xsi:type="dcterms:W3CDTF">2009-09-07T01:14:07Z</dcterms:created>
  <dcterms:modified xsi:type="dcterms:W3CDTF">2024-08-22T06:58:40Z</dcterms:modified>
</cp:coreProperties>
</file>